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420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218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315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918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34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71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271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1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9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656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694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806F6-767E-458C-8AC3-B14FAC9CBCFE}" type="datetimeFigureOut">
              <a:rPr lang="nl-NL" smtClean="0"/>
              <a:t>11-6-2014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B80C6-7939-44EC-8E0C-933DB18C98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77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/ccc?key=0AktrFu5i8YKNdElaNS1Md1dfNkdacENHdC1CTDhhN3c&amp;usp=drive_web#gid=0" TargetMode="Externa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I1Abt9T58O4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3l6ftIn8cM0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Zsfm8GLWDcA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Vorige</a:t>
            </a:r>
            <a:r>
              <a:rPr lang="en-US" dirty="0" smtClean="0">
                <a:solidFill>
                  <a:schemeClr val="bg1"/>
                </a:solidFill>
              </a:rPr>
              <a:t> week: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Maatschappelijke</a:t>
            </a:r>
            <a:r>
              <a:rPr lang="en-US" dirty="0" smtClean="0">
                <a:solidFill>
                  <a:schemeClr val="bg1"/>
                </a:solidFill>
              </a:rPr>
              <a:t> ladder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Wat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weten</a:t>
            </a:r>
            <a:r>
              <a:rPr lang="en-US" dirty="0" smtClean="0">
                <a:solidFill>
                  <a:schemeClr val="bg1"/>
                </a:solidFill>
              </a:rPr>
              <a:t> we nog?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docs.google.com/spreadsheet/ccc?key=0AktrFu5i8YKNdElaNS1Md1dfNkdacENHdC1CTDhhN3c&amp;usp=drive_web#gid=0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Vorige</a:t>
            </a:r>
            <a:r>
              <a:rPr lang="en-US" dirty="0">
                <a:solidFill>
                  <a:schemeClr val="bg1"/>
                </a:solidFill>
              </a:rPr>
              <a:t> week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717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Oplossingen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overheid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Bezuinigen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Verhogen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belastingen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Eigen </a:t>
            </a:r>
            <a:r>
              <a:rPr lang="en-US" dirty="0" err="1" smtClean="0">
                <a:solidFill>
                  <a:schemeClr val="bg1"/>
                </a:solidFill>
              </a:rPr>
              <a:t>bijdrage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Meer </a:t>
            </a:r>
            <a:r>
              <a:rPr lang="en-US" dirty="0" err="1" smtClean="0">
                <a:solidFill>
                  <a:schemeClr val="bg1"/>
                </a:solidFill>
              </a:rPr>
              <a:t>werk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AOW </a:t>
            </a:r>
            <a:r>
              <a:rPr lang="en-US" dirty="0" err="1" smtClean="0">
                <a:solidFill>
                  <a:schemeClr val="bg1"/>
                </a:solidFill>
              </a:rPr>
              <a:t>leeftijd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verhogen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bg1"/>
                </a:solidFill>
              </a:rPr>
              <a:t>10 </a:t>
            </a:r>
            <a:r>
              <a:rPr lang="en-US" dirty="0" err="1">
                <a:solidFill>
                  <a:schemeClr val="bg1"/>
                </a:solidFill>
              </a:rPr>
              <a:t>Oplossingen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overheid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2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Participatie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samenleving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www.youtube.com/watch?v=I1Abt9T58O4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11 </a:t>
            </a:r>
            <a:r>
              <a:rPr lang="en-US" dirty="0" err="1">
                <a:solidFill>
                  <a:schemeClr val="bg1"/>
                </a:solidFill>
              </a:rPr>
              <a:t>Participatie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samenleving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6792"/>
            <a:ext cx="35052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20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:</a:t>
            </a:r>
            <a:r>
              <a:rPr lang="en-US" dirty="0" err="1" smtClean="0">
                <a:solidFill>
                  <a:schemeClr val="bg1"/>
                </a:solidFill>
              </a:rPr>
              <a:t>Leerdoel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Leerlingen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kunnen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aan</a:t>
            </a:r>
            <a:r>
              <a:rPr lang="en-US" dirty="0">
                <a:solidFill>
                  <a:schemeClr val="bg1"/>
                </a:solidFill>
              </a:rPr>
              <a:t> het </a:t>
            </a:r>
            <a:r>
              <a:rPr lang="nl-NL" dirty="0">
                <a:solidFill>
                  <a:schemeClr val="bg1"/>
                </a:solidFill>
              </a:rPr>
              <a:t>einde</a:t>
            </a:r>
            <a:r>
              <a:rPr lang="en-US" dirty="0">
                <a:solidFill>
                  <a:schemeClr val="bg1"/>
                </a:solidFill>
              </a:rPr>
              <a:t> van de les </a:t>
            </a:r>
            <a:r>
              <a:rPr lang="en-US" dirty="0" err="1">
                <a:solidFill>
                  <a:schemeClr val="bg1"/>
                </a:solidFill>
              </a:rPr>
              <a:t>uitleggen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wat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verzorgingsstaat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inhoudt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12 </a:t>
            </a:r>
            <a:r>
              <a:rPr lang="en-US" dirty="0" err="1">
                <a:solidFill>
                  <a:schemeClr val="bg1"/>
                </a:solidFill>
              </a:rPr>
              <a:t>Leerdoel</a:t>
            </a:r>
            <a:endParaRPr lang="en-US" dirty="0">
              <a:solidFill>
                <a:schemeClr val="bg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28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Leerdoel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Leerlingen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kunnen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aan</a:t>
            </a:r>
            <a:r>
              <a:rPr lang="en-US" dirty="0">
                <a:solidFill>
                  <a:schemeClr val="bg1"/>
                </a:solidFill>
              </a:rPr>
              <a:t> het </a:t>
            </a:r>
            <a:r>
              <a:rPr lang="nl-NL" dirty="0">
                <a:solidFill>
                  <a:schemeClr val="bg1"/>
                </a:solidFill>
              </a:rPr>
              <a:t>einde</a:t>
            </a:r>
            <a:r>
              <a:rPr lang="en-US" dirty="0">
                <a:solidFill>
                  <a:schemeClr val="bg1"/>
                </a:solidFill>
              </a:rPr>
              <a:t> van de les </a:t>
            </a:r>
            <a:r>
              <a:rPr lang="en-US" dirty="0" err="1">
                <a:solidFill>
                  <a:schemeClr val="bg1"/>
                </a:solidFill>
              </a:rPr>
              <a:t>uitleggen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wat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verzorgingsstaat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inhoudt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nl-NL" dirty="0">
              <a:solidFill>
                <a:schemeClr val="bg1"/>
              </a:solidFill>
            </a:endParaRP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bg1"/>
                </a:solidFill>
              </a:rPr>
              <a:t>2 </a:t>
            </a:r>
            <a:r>
              <a:rPr lang="en-US" dirty="0" err="1">
                <a:solidFill>
                  <a:schemeClr val="bg1"/>
                </a:solidFill>
              </a:rPr>
              <a:t>Leerdoel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299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Hoofdstuk</a:t>
            </a:r>
            <a:r>
              <a:rPr lang="en-US" dirty="0" smtClean="0">
                <a:solidFill>
                  <a:schemeClr val="bg1"/>
                </a:solidFill>
              </a:rPr>
              <a:t> 6 </a:t>
            </a:r>
            <a:r>
              <a:rPr lang="en-US" dirty="0" err="1" smtClean="0">
                <a:solidFill>
                  <a:schemeClr val="bg1"/>
                </a:solidFill>
              </a:rPr>
              <a:t>Verzorgingsstaat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Een</a:t>
            </a:r>
            <a:r>
              <a:rPr lang="en-US" dirty="0" smtClean="0">
                <a:solidFill>
                  <a:schemeClr val="bg1"/>
                </a:solidFill>
              </a:rPr>
              <a:t> land </a:t>
            </a:r>
            <a:r>
              <a:rPr lang="en-US" dirty="0" err="1" smtClean="0">
                <a:solidFill>
                  <a:schemeClr val="bg1"/>
                </a:solidFill>
              </a:rPr>
              <a:t>waar</a:t>
            </a:r>
            <a:r>
              <a:rPr lang="en-US" dirty="0" smtClean="0">
                <a:solidFill>
                  <a:schemeClr val="bg1"/>
                </a:solidFill>
              </a:rPr>
              <a:t> de </a:t>
            </a:r>
            <a:r>
              <a:rPr lang="en-US" dirty="0" err="1" smtClean="0">
                <a:solidFill>
                  <a:schemeClr val="bg1"/>
                </a:solidFill>
              </a:rPr>
              <a:t>overheid</a:t>
            </a:r>
            <a:r>
              <a:rPr lang="en-US" dirty="0" smtClean="0">
                <a:solidFill>
                  <a:schemeClr val="bg1"/>
                </a:solidFill>
              </a:rPr>
              <a:t> de burgers </a:t>
            </a:r>
            <a:r>
              <a:rPr lang="en-US" dirty="0" err="1" smtClean="0">
                <a:solidFill>
                  <a:schemeClr val="bg1"/>
                </a:solidFill>
              </a:rPr>
              <a:t>helpt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nodig</a:t>
            </a:r>
            <a:r>
              <a:rPr lang="en-US" dirty="0" smtClean="0">
                <a:solidFill>
                  <a:schemeClr val="bg1"/>
                </a:solidFill>
              </a:rPr>
              <a:t> is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Verzorging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vanaf</a:t>
            </a:r>
            <a:r>
              <a:rPr lang="en-US" dirty="0" smtClean="0">
                <a:solidFill>
                  <a:schemeClr val="bg1"/>
                </a:solidFill>
              </a:rPr>
              <a:t> de </a:t>
            </a:r>
            <a:r>
              <a:rPr lang="en-US" dirty="0" err="1" smtClean="0">
                <a:solidFill>
                  <a:schemeClr val="bg1"/>
                </a:solidFill>
              </a:rPr>
              <a:t>wieg</a:t>
            </a:r>
            <a:r>
              <a:rPr lang="en-US" dirty="0" smtClean="0">
                <a:solidFill>
                  <a:schemeClr val="bg1"/>
                </a:solidFill>
              </a:rPr>
              <a:t> tot </a:t>
            </a:r>
            <a:r>
              <a:rPr lang="en-US" dirty="0" err="1" smtClean="0">
                <a:solidFill>
                  <a:schemeClr val="bg1"/>
                </a:solidFill>
              </a:rPr>
              <a:t>aan</a:t>
            </a:r>
            <a:r>
              <a:rPr lang="en-US" dirty="0" smtClean="0">
                <a:solidFill>
                  <a:schemeClr val="bg1"/>
                </a:solidFill>
              </a:rPr>
              <a:t> het </a:t>
            </a:r>
            <a:r>
              <a:rPr lang="en-US" dirty="0" err="1" smtClean="0">
                <a:solidFill>
                  <a:schemeClr val="bg1"/>
                </a:solidFill>
              </a:rPr>
              <a:t>graf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3 </a:t>
            </a:r>
            <a:r>
              <a:rPr lang="en-US" dirty="0" err="1">
                <a:solidFill>
                  <a:schemeClr val="bg1"/>
                </a:solidFill>
              </a:rPr>
              <a:t>Hoofdstuk</a:t>
            </a:r>
            <a:r>
              <a:rPr lang="en-US" dirty="0">
                <a:solidFill>
                  <a:schemeClr val="bg1"/>
                </a:solidFill>
              </a:rPr>
              <a:t> 6 </a:t>
            </a:r>
            <a:r>
              <a:rPr lang="en-US" dirty="0" err="1">
                <a:solidFill>
                  <a:schemeClr val="bg1"/>
                </a:solidFill>
              </a:rPr>
              <a:t>Verzorgingsstaat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908719"/>
            <a:ext cx="3672408" cy="220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18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Waar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komt</a:t>
            </a:r>
            <a:r>
              <a:rPr lang="en-US" dirty="0" smtClean="0">
                <a:solidFill>
                  <a:schemeClr val="bg1"/>
                </a:solidFill>
              </a:rPr>
              <a:t> het geld </a:t>
            </a:r>
            <a:r>
              <a:rPr lang="en-US" dirty="0" err="1" smtClean="0">
                <a:solidFill>
                  <a:schemeClr val="bg1"/>
                </a:solidFill>
              </a:rPr>
              <a:t>vandaan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Mensen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betalen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belastingen</a:t>
            </a:r>
            <a:r>
              <a:rPr lang="en-US" dirty="0" smtClean="0">
                <a:solidFill>
                  <a:schemeClr val="bg1"/>
                </a:solidFill>
              </a:rPr>
              <a:t> en </a:t>
            </a:r>
            <a:r>
              <a:rPr lang="en-US" dirty="0" err="1" smtClean="0">
                <a:solidFill>
                  <a:schemeClr val="bg1"/>
                </a:solidFill>
              </a:rPr>
              <a:t>premies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Twee </a:t>
            </a:r>
            <a:r>
              <a:rPr lang="en-US" dirty="0" err="1" smtClean="0">
                <a:solidFill>
                  <a:schemeClr val="bg1"/>
                </a:solidFill>
              </a:rPr>
              <a:t>soorten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verzekeringen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mtClean="0">
                <a:solidFill>
                  <a:schemeClr val="bg1"/>
                </a:solidFill>
                <a:hlinkClick r:id="rId2"/>
              </a:rPr>
              <a:t>http</a:t>
            </a:r>
            <a:r>
              <a:rPr lang="en-US" dirty="0">
                <a:solidFill>
                  <a:schemeClr val="bg1"/>
                </a:solidFill>
                <a:hlinkClick r:id="rId2"/>
              </a:rPr>
              <a:t>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www.youtube.com/watch?v=3l6ftIn8cM0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4 </a:t>
            </a:r>
            <a:r>
              <a:rPr lang="en-US" dirty="0" err="1">
                <a:solidFill>
                  <a:schemeClr val="bg1"/>
                </a:solidFill>
              </a:rPr>
              <a:t>Waar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komt</a:t>
            </a:r>
            <a:r>
              <a:rPr lang="en-US" dirty="0">
                <a:solidFill>
                  <a:schemeClr val="bg1"/>
                </a:solidFill>
              </a:rPr>
              <a:t> het geld </a:t>
            </a:r>
            <a:r>
              <a:rPr lang="en-US" dirty="0" err="1">
                <a:solidFill>
                  <a:schemeClr val="bg1"/>
                </a:solidFill>
              </a:rPr>
              <a:t>vandaan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519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Twee </a:t>
            </a:r>
            <a:r>
              <a:rPr lang="en-US" dirty="0" err="1">
                <a:solidFill>
                  <a:schemeClr val="bg1"/>
                </a:solidFill>
              </a:rPr>
              <a:t>soorten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verzekeringen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Werknemersverzekeringen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Betaalt</a:t>
            </a:r>
            <a:r>
              <a:rPr lang="en-US" dirty="0">
                <a:solidFill>
                  <a:schemeClr val="bg1"/>
                </a:solidFill>
              </a:rPr>
              <a:t> door de </a:t>
            </a:r>
            <a:r>
              <a:rPr lang="en-US" dirty="0" err="1">
                <a:solidFill>
                  <a:schemeClr val="bg1"/>
                </a:solidFill>
              </a:rPr>
              <a:t>werknemers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Volksverzekeringen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Betaalt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uit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belastingpot</a:t>
            </a:r>
            <a:endParaRPr lang="en-US" dirty="0">
              <a:solidFill>
                <a:schemeClr val="bg1"/>
              </a:solidFill>
            </a:endParaRP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bg1"/>
                </a:solidFill>
              </a:rPr>
              <a:t>5 Twee </a:t>
            </a:r>
            <a:r>
              <a:rPr lang="en-US" dirty="0" err="1">
                <a:solidFill>
                  <a:schemeClr val="bg1"/>
                </a:solidFill>
              </a:rPr>
              <a:t>soorten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verzekeringen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983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</a:rPr>
              <a:t>S</a:t>
            </a:r>
            <a:r>
              <a:rPr lang="en-US" dirty="0" err="1" smtClean="0">
                <a:solidFill>
                  <a:schemeClr val="bg1"/>
                </a:solidFill>
              </a:rPr>
              <a:t>ociale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voorziening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Bijstand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Je </a:t>
            </a:r>
            <a:r>
              <a:rPr lang="en-US" dirty="0" err="1" smtClean="0">
                <a:solidFill>
                  <a:schemeClr val="bg1"/>
                </a:solidFill>
              </a:rPr>
              <a:t>krijgt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alleen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bijstand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als</a:t>
            </a:r>
            <a:r>
              <a:rPr lang="en-US" dirty="0" smtClean="0">
                <a:solidFill>
                  <a:schemeClr val="bg1"/>
                </a:solidFill>
              </a:rPr>
              <a:t> je </a:t>
            </a:r>
            <a:r>
              <a:rPr lang="en-US" dirty="0" err="1" smtClean="0">
                <a:solidFill>
                  <a:schemeClr val="bg1"/>
                </a:solidFill>
              </a:rPr>
              <a:t>geen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andere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mogelijkheid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hebt</a:t>
            </a:r>
            <a:r>
              <a:rPr lang="en-US" dirty="0" smtClean="0">
                <a:solidFill>
                  <a:schemeClr val="bg1"/>
                </a:solidFill>
              </a:rPr>
              <a:t> om </a:t>
            </a:r>
            <a:r>
              <a:rPr lang="en-US" dirty="0" err="1" smtClean="0">
                <a:solidFill>
                  <a:schemeClr val="bg1"/>
                </a:solidFill>
              </a:rPr>
              <a:t>aan</a:t>
            </a:r>
            <a:r>
              <a:rPr lang="en-US" dirty="0" smtClean="0">
                <a:solidFill>
                  <a:schemeClr val="bg1"/>
                </a:solidFill>
              </a:rPr>
              <a:t> geld 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komen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Bijzondere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Bijstand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Waarmee</a:t>
            </a:r>
            <a:r>
              <a:rPr lang="en-US" dirty="0" smtClean="0">
                <a:solidFill>
                  <a:schemeClr val="bg1"/>
                </a:solidFill>
              </a:rPr>
              <a:t> je extra of </a:t>
            </a:r>
            <a:r>
              <a:rPr lang="en-US" dirty="0" err="1" smtClean="0">
                <a:solidFill>
                  <a:schemeClr val="bg1"/>
                </a:solidFill>
              </a:rPr>
              <a:t>hoge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kosten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kunt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betalen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hlinkClick r:id="rId2"/>
              </a:rPr>
              <a:t>http</a:t>
            </a:r>
            <a:r>
              <a:rPr lang="en-US" dirty="0">
                <a:solidFill>
                  <a:schemeClr val="bg1"/>
                </a:solidFill>
                <a:hlinkClick r:id="rId2"/>
              </a:rPr>
              <a:t>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www.youtube.com/watch?v=Zsfm8GLWDcA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6 </a:t>
            </a:r>
            <a:r>
              <a:rPr lang="en-US" dirty="0" err="1">
                <a:solidFill>
                  <a:schemeClr val="bg1"/>
                </a:solidFill>
              </a:rPr>
              <a:t>Sociale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voorziening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924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err="1" smtClean="0">
                <a:solidFill>
                  <a:schemeClr val="bg1"/>
                </a:solidFill>
              </a:rPr>
              <a:t>Volksverzekeringen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 err="1" smtClean="0">
                <a:solidFill>
                  <a:schemeClr val="bg1"/>
                </a:solidFill>
              </a:rPr>
              <a:t>Kinderbijslag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 err="1" smtClean="0">
                <a:solidFill>
                  <a:schemeClr val="bg1"/>
                </a:solidFill>
              </a:rPr>
              <a:t>Ouderenpensioen</a:t>
            </a:r>
            <a:r>
              <a:rPr lang="en-US" sz="3600" dirty="0" smtClean="0">
                <a:solidFill>
                  <a:schemeClr val="bg1"/>
                </a:solidFill>
              </a:rPr>
              <a:t> (AOW)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7 </a:t>
            </a:r>
            <a:r>
              <a:rPr lang="en-US" dirty="0" err="1">
                <a:solidFill>
                  <a:schemeClr val="bg1"/>
                </a:solidFill>
              </a:rPr>
              <a:t>Volksverzekeringen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437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Werknemersverzekering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Werkloosheidsuitkering</a:t>
            </a:r>
            <a:r>
              <a:rPr lang="en-US" dirty="0" smtClean="0">
                <a:solidFill>
                  <a:schemeClr val="bg1"/>
                </a:solidFill>
              </a:rPr>
              <a:t>  WW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Ziektewetuitkering</a:t>
            </a:r>
            <a:r>
              <a:rPr lang="en-US" dirty="0" smtClean="0">
                <a:solidFill>
                  <a:schemeClr val="bg1"/>
                </a:solidFill>
              </a:rPr>
              <a:t> ZW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Arbeidsongeschikt</a:t>
            </a:r>
            <a:r>
              <a:rPr lang="en-US" dirty="0" smtClean="0">
                <a:solidFill>
                  <a:schemeClr val="bg1"/>
                </a:solidFill>
              </a:rPr>
              <a:t> WIA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8 </a:t>
            </a:r>
            <a:r>
              <a:rPr lang="en-US" dirty="0" err="1">
                <a:solidFill>
                  <a:schemeClr val="bg1"/>
                </a:solidFill>
              </a:rPr>
              <a:t>Werknemersverzekeringen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duur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38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Verzorgingsstaat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duur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Arbeidsongeschiktheid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Vergrijzing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Fraude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Vorige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week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Hoofdstuk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Verzorgingsstaat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Waar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het geld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vandaan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Twee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soorten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Sociale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voorziening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Volksverzekeringen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Werknemersverzekeringen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9 </a:t>
            </a:r>
            <a:r>
              <a:rPr lang="en-US" dirty="0" err="1">
                <a:solidFill>
                  <a:schemeClr val="bg1"/>
                </a:solidFill>
              </a:rPr>
              <a:t>Verzorgingsstaat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duur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Oplossingen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overheid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Participatie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samenleving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Leerdoel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116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646</Words>
  <Application>Microsoft Office PowerPoint</Application>
  <PresentationFormat>Diavoorstelling (4:3)</PresentationFormat>
  <Paragraphs>228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Eveline van de Leur</dc:creator>
  <cp:lastModifiedBy>Robin</cp:lastModifiedBy>
  <cp:revision>15</cp:revision>
  <dcterms:created xsi:type="dcterms:W3CDTF">2014-06-05T09:05:28Z</dcterms:created>
  <dcterms:modified xsi:type="dcterms:W3CDTF">2014-06-11T21:05:31Z</dcterms:modified>
</cp:coreProperties>
</file>