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58" r:id="rId4"/>
    <p:sldId id="259" r:id="rId5"/>
    <p:sldId id="267" r:id="rId6"/>
    <p:sldId id="260" r:id="rId7"/>
    <p:sldId id="261" r:id="rId8"/>
    <p:sldId id="262" r:id="rId9"/>
    <p:sldId id="263" r:id="rId10"/>
    <p:sldId id="264" r:id="rId11"/>
    <p:sldId id="265" r:id="rId12"/>
    <p:sldId id="268" r:id="rId1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806F6-767E-458C-8AC3-B14FAC9CBCFE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80C6-7939-44EC-8E0C-933DB18C98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4209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806F6-767E-458C-8AC3-B14FAC9CBCFE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80C6-7939-44EC-8E0C-933DB18C98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2187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806F6-767E-458C-8AC3-B14FAC9CBCFE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80C6-7939-44EC-8E0C-933DB18C98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3159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806F6-767E-458C-8AC3-B14FAC9CBCFE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80C6-7939-44EC-8E0C-933DB18C98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9189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806F6-767E-458C-8AC3-B14FAC9CBCFE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80C6-7939-44EC-8E0C-933DB18C98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9345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806F6-767E-458C-8AC3-B14FAC9CBCFE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80C6-7939-44EC-8E0C-933DB18C98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8715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806F6-767E-458C-8AC3-B14FAC9CBCFE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80C6-7939-44EC-8E0C-933DB18C98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2713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806F6-767E-458C-8AC3-B14FAC9CBCFE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80C6-7939-44EC-8E0C-933DB18C98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112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806F6-767E-458C-8AC3-B14FAC9CBCFE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80C6-7939-44EC-8E0C-933DB18C98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3696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806F6-767E-458C-8AC3-B14FAC9CBCFE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80C6-7939-44EC-8E0C-933DB18C98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656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806F6-767E-458C-8AC3-B14FAC9CBCFE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B80C6-7939-44EC-8E0C-933DB18C98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6946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806F6-767E-458C-8AC3-B14FAC9CBCFE}" type="datetimeFigureOut">
              <a:rPr lang="nl-NL" smtClean="0"/>
              <a:t>11-6-2014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B80C6-7939-44EC-8E0C-933DB18C98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1772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spreadsheet/ccc?key=0AktrFu5i8YKNdElaNS1Md1dfNkdacENHdC1CTDhhN3c&amp;usp=drive_web#gid=0" TargetMode="Externa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youtube.com/watch?v=I1Abt9T58O4" TargetMode="Externa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3l6ftIn8cM0" TargetMode="Externa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Zsfm8GLWDcA" TargetMode="Externa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Vorige</a:t>
            </a:r>
            <a:r>
              <a:rPr lang="en-US" dirty="0" smtClean="0">
                <a:solidFill>
                  <a:schemeClr val="bg1"/>
                </a:solidFill>
              </a:rPr>
              <a:t> week:</a:t>
            </a: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Maatschappelijke</a:t>
            </a:r>
            <a:r>
              <a:rPr lang="en-US" dirty="0" smtClean="0">
                <a:solidFill>
                  <a:schemeClr val="bg1"/>
                </a:solidFill>
              </a:rPr>
              <a:t> ladder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Wat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weten</a:t>
            </a:r>
            <a:r>
              <a:rPr lang="en-US" dirty="0" smtClean="0">
                <a:solidFill>
                  <a:schemeClr val="bg1"/>
                </a:solidFill>
              </a:rPr>
              <a:t> we nog?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hlinkClick r:id="rId2"/>
              </a:rPr>
              <a:t>https://</a:t>
            </a:r>
            <a:r>
              <a:rPr lang="en-US" dirty="0" smtClean="0">
                <a:solidFill>
                  <a:schemeClr val="bg1"/>
                </a:solidFill>
                <a:hlinkClick r:id="rId2"/>
              </a:rPr>
              <a:t>docs.google.com/spreadsheet/ccc?key=0AktrFu5i8YKNdElaNS1Md1dfNkdacENHdC1CTDhhN3c&amp;usp=drive_web#gid=0</a:t>
            </a: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Vorige</a:t>
            </a:r>
            <a:r>
              <a:rPr lang="en-US" dirty="0">
                <a:solidFill>
                  <a:schemeClr val="bg1"/>
                </a:solidFill>
              </a:rPr>
              <a:t> week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Leerdoel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Hoofdstuk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6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Verzorgingsstaat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Waar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komt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het geld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vandaan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5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Twee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soorten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6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Sociale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voorziening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7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Volksverzekeringen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8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Werknemersverzekeringen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9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Verzorgingsstaat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duur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10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Oplossingen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overheid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11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Participatie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samenleving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12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Leerdoel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1717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Oplossingen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overheid</a:t>
            </a:r>
            <a:endParaRPr lang="en-US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Bezuinigen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Verhogen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belastingen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</a:rPr>
              <a:t>Eigen </a:t>
            </a:r>
            <a:r>
              <a:rPr lang="en-US" dirty="0" err="1" smtClean="0">
                <a:solidFill>
                  <a:schemeClr val="bg1"/>
                </a:solidFill>
              </a:rPr>
              <a:t>bijdrage</a:t>
            </a: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</a:rPr>
              <a:t>Meer </a:t>
            </a:r>
            <a:r>
              <a:rPr lang="en-US" dirty="0" err="1" smtClean="0">
                <a:solidFill>
                  <a:schemeClr val="bg1"/>
                </a:solidFill>
              </a:rPr>
              <a:t>werk</a:t>
            </a: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</a:rPr>
              <a:t>AOW </a:t>
            </a:r>
            <a:r>
              <a:rPr lang="en-US" dirty="0" err="1" smtClean="0">
                <a:solidFill>
                  <a:schemeClr val="bg1"/>
                </a:solidFill>
              </a:rPr>
              <a:t>leeftijd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verhogen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Vorige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week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Leerdoel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Hoofdstuk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6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Verzorgingsstaat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Waar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komt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het geld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vandaan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 Twee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soorten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Sociale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voorziening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Volksverzekeringen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8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Werknemersverzekeringen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9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Verzorgingsstaat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duur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r>
              <a:rPr lang="en-US" dirty="0">
                <a:solidFill>
                  <a:schemeClr val="bg1"/>
                </a:solidFill>
              </a:rPr>
              <a:t>10 </a:t>
            </a:r>
            <a:r>
              <a:rPr lang="en-US" dirty="0" err="1">
                <a:solidFill>
                  <a:schemeClr val="bg1"/>
                </a:solidFill>
              </a:rPr>
              <a:t>Oplossingen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overheid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11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Participatie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samenleving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12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Leerdoel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62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Participatie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samenleving</a:t>
            </a:r>
            <a:endParaRPr lang="en-US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hlinkClick r:id="rId2"/>
              </a:rPr>
              <a:t>http://</a:t>
            </a:r>
            <a:r>
              <a:rPr lang="en-US" dirty="0" smtClean="0">
                <a:solidFill>
                  <a:schemeClr val="bg1"/>
                </a:solidFill>
                <a:hlinkClick r:id="rId2"/>
              </a:rPr>
              <a:t>www.youtube.com/watch?v=I1Abt9T58O4</a:t>
            </a: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Vorige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week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Leerdoel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Hoofdstuk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6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Verzorgingsstaat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Waar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komt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het geld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vandaan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 Twee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soorten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Sociale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voorziening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Volksverzekeringen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8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Werknemersverzekeringen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9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Verzorgingsstaat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duur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10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Oplossingen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overheid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11 </a:t>
            </a:r>
            <a:r>
              <a:rPr lang="en-US" dirty="0" err="1">
                <a:solidFill>
                  <a:schemeClr val="bg1"/>
                </a:solidFill>
              </a:rPr>
              <a:t>Participatie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samenleving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12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Leerdoel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556792"/>
            <a:ext cx="3505200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204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:</a:t>
            </a:r>
            <a:r>
              <a:rPr lang="en-US" dirty="0" err="1" smtClean="0">
                <a:solidFill>
                  <a:schemeClr val="bg1"/>
                </a:solidFill>
              </a:rPr>
              <a:t>Leerdoel</a:t>
            </a:r>
            <a:endParaRPr lang="en-US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/>
                </a:solidFill>
              </a:rPr>
              <a:t>Leerlingen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kunnen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aan</a:t>
            </a:r>
            <a:r>
              <a:rPr lang="en-US" dirty="0">
                <a:solidFill>
                  <a:schemeClr val="bg1"/>
                </a:solidFill>
              </a:rPr>
              <a:t> het </a:t>
            </a:r>
            <a:r>
              <a:rPr lang="nl-NL" dirty="0">
                <a:solidFill>
                  <a:schemeClr val="bg1"/>
                </a:solidFill>
              </a:rPr>
              <a:t>einde</a:t>
            </a:r>
            <a:r>
              <a:rPr lang="en-US" dirty="0">
                <a:solidFill>
                  <a:schemeClr val="bg1"/>
                </a:solidFill>
              </a:rPr>
              <a:t> van de les </a:t>
            </a:r>
            <a:r>
              <a:rPr lang="en-US" dirty="0" err="1">
                <a:solidFill>
                  <a:schemeClr val="bg1"/>
                </a:solidFill>
              </a:rPr>
              <a:t>uitleggen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wat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verzorgingsstaat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inhoudt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Vorige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week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Leerdoel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Hoofdstuk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6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Verzorgingsstaat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Waar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komt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het geld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vandaan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 Twee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soorten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Sociale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voorziening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Volksverzekeringen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8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Werknemersverzekeringen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9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Verzorgingsstaat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duur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10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Oplossingen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overheid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11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Participatie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samenleving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12 </a:t>
            </a:r>
            <a:r>
              <a:rPr lang="en-US" dirty="0" err="1">
                <a:solidFill>
                  <a:schemeClr val="bg1"/>
                </a:solidFill>
              </a:rPr>
              <a:t>Leerdoel</a:t>
            </a:r>
            <a:endParaRPr lang="en-US" dirty="0">
              <a:solidFill>
                <a:schemeClr val="bg1"/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528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Leerdoel</a:t>
            </a:r>
            <a:r>
              <a:rPr lang="en-US" dirty="0">
                <a:solidFill>
                  <a:schemeClr val="bg1"/>
                </a:solidFill>
              </a:rPr>
              <a:t>:</a:t>
            </a: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Leerlingen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kunnen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aan</a:t>
            </a:r>
            <a:r>
              <a:rPr lang="en-US" dirty="0">
                <a:solidFill>
                  <a:schemeClr val="bg1"/>
                </a:solidFill>
              </a:rPr>
              <a:t> het </a:t>
            </a:r>
            <a:r>
              <a:rPr lang="nl-NL" dirty="0">
                <a:solidFill>
                  <a:schemeClr val="bg1"/>
                </a:solidFill>
              </a:rPr>
              <a:t>einde</a:t>
            </a:r>
            <a:r>
              <a:rPr lang="en-US" dirty="0">
                <a:solidFill>
                  <a:schemeClr val="bg1"/>
                </a:solidFill>
              </a:rPr>
              <a:t> van de les </a:t>
            </a:r>
            <a:r>
              <a:rPr lang="en-US" dirty="0" err="1">
                <a:solidFill>
                  <a:schemeClr val="bg1"/>
                </a:solidFill>
              </a:rPr>
              <a:t>uitleggen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wat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verzorgingsstaat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inhoudt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nl-NL" dirty="0">
              <a:solidFill>
                <a:schemeClr val="bg1"/>
              </a:solidFill>
            </a:endParaRPr>
          </a:p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Vorige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week</a:t>
            </a:r>
          </a:p>
          <a:p>
            <a:r>
              <a:rPr lang="en-US" dirty="0">
                <a:solidFill>
                  <a:schemeClr val="bg1"/>
                </a:solidFill>
              </a:rPr>
              <a:t>2 </a:t>
            </a:r>
            <a:r>
              <a:rPr lang="en-US" dirty="0" err="1">
                <a:solidFill>
                  <a:schemeClr val="bg1"/>
                </a:solidFill>
              </a:rPr>
              <a:t>Leerdoel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Hoofdstuk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6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Verzorgingsstaat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Waar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komt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het geld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vandaan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 Twee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soorten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Sociale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voorziening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Volksverzekeringen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8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Werknemersverzekeringen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9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Verzorgingsstaat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duur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10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Oplossingen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overheid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11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Participatie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samenleving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12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Leerdoel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7299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Hoofdstuk</a:t>
            </a:r>
            <a:r>
              <a:rPr lang="en-US" dirty="0" smtClean="0">
                <a:solidFill>
                  <a:schemeClr val="bg1"/>
                </a:solidFill>
              </a:rPr>
              <a:t> 6 </a:t>
            </a:r>
            <a:r>
              <a:rPr lang="en-US" dirty="0" err="1" smtClean="0">
                <a:solidFill>
                  <a:schemeClr val="bg1"/>
                </a:solidFill>
              </a:rPr>
              <a:t>Verzorgingsstaat</a:t>
            </a:r>
            <a:endParaRPr lang="en-US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Een</a:t>
            </a:r>
            <a:r>
              <a:rPr lang="en-US" dirty="0" smtClean="0">
                <a:solidFill>
                  <a:schemeClr val="bg1"/>
                </a:solidFill>
              </a:rPr>
              <a:t> land </a:t>
            </a:r>
            <a:r>
              <a:rPr lang="en-US" dirty="0" err="1" smtClean="0">
                <a:solidFill>
                  <a:schemeClr val="bg1"/>
                </a:solidFill>
              </a:rPr>
              <a:t>waar</a:t>
            </a:r>
            <a:r>
              <a:rPr lang="en-US" dirty="0" smtClean="0">
                <a:solidFill>
                  <a:schemeClr val="bg1"/>
                </a:solidFill>
              </a:rPr>
              <a:t> de </a:t>
            </a:r>
            <a:r>
              <a:rPr lang="en-US" dirty="0" err="1" smtClean="0">
                <a:solidFill>
                  <a:schemeClr val="bg1"/>
                </a:solidFill>
              </a:rPr>
              <a:t>overheid</a:t>
            </a:r>
            <a:r>
              <a:rPr lang="en-US" dirty="0" smtClean="0">
                <a:solidFill>
                  <a:schemeClr val="bg1"/>
                </a:solidFill>
              </a:rPr>
              <a:t> de burgers </a:t>
            </a:r>
            <a:r>
              <a:rPr lang="en-US" dirty="0" err="1" smtClean="0">
                <a:solidFill>
                  <a:schemeClr val="bg1"/>
                </a:solidFill>
              </a:rPr>
              <a:t>helpt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als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nodig</a:t>
            </a:r>
            <a:r>
              <a:rPr lang="en-US" dirty="0" smtClean="0">
                <a:solidFill>
                  <a:schemeClr val="bg1"/>
                </a:solidFill>
              </a:rPr>
              <a:t> is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Verzorging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vanaf</a:t>
            </a:r>
            <a:r>
              <a:rPr lang="en-US" dirty="0" smtClean="0">
                <a:solidFill>
                  <a:schemeClr val="bg1"/>
                </a:solidFill>
              </a:rPr>
              <a:t> de </a:t>
            </a:r>
            <a:r>
              <a:rPr lang="en-US" dirty="0" err="1" smtClean="0">
                <a:solidFill>
                  <a:schemeClr val="bg1"/>
                </a:solidFill>
              </a:rPr>
              <a:t>wieg</a:t>
            </a:r>
            <a:r>
              <a:rPr lang="en-US" dirty="0" smtClean="0">
                <a:solidFill>
                  <a:schemeClr val="bg1"/>
                </a:solidFill>
              </a:rPr>
              <a:t> tot </a:t>
            </a:r>
            <a:r>
              <a:rPr lang="en-US" dirty="0" err="1" smtClean="0">
                <a:solidFill>
                  <a:schemeClr val="bg1"/>
                </a:solidFill>
              </a:rPr>
              <a:t>aan</a:t>
            </a:r>
            <a:r>
              <a:rPr lang="en-US" dirty="0" smtClean="0">
                <a:solidFill>
                  <a:schemeClr val="bg1"/>
                </a:solidFill>
              </a:rPr>
              <a:t> het </a:t>
            </a:r>
            <a:r>
              <a:rPr lang="en-US" dirty="0" err="1" smtClean="0">
                <a:solidFill>
                  <a:schemeClr val="bg1"/>
                </a:solidFill>
              </a:rPr>
              <a:t>graf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Vorige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week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Leerdoel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3 </a:t>
            </a:r>
            <a:r>
              <a:rPr lang="en-US" dirty="0" err="1">
                <a:solidFill>
                  <a:schemeClr val="bg1"/>
                </a:solidFill>
              </a:rPr>
              <a:t>Hoofdstuk</a:t>
            </a:r>
            <a:r>
              <a:rPr lang="en-US" dirty="0">
                <a:solidFill>
                  <a:schemeClr val="bg1"/>
                </a:solidFill>
              </a:rPr>
              <a:t> 6 </a:t>
            </a:r>
            <a:r>
              <a:rPr lang="en-US" dirty="0" err="1">
                <a:solidFill>
                  <a:schemeClr val="bg1"/>
                </a:solidFill>
              </a:rPr>
              <a:t>Verzorgingsstaat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Waar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komt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het geld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vandaan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 Twee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soorten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Sociale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voorziening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Volksverzekeringen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8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Werknemersverzekeringen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9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Verzorgingsstaat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duur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10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Oplossingen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overheid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11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Participatie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samenleving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12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Leerdoel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nl-N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908719"/>
            <a:ext cx="3672408" cy="2203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9180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Waar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komt</a:t>
            </a:r>
            <a:r>
              <a:rPr lang="en-US" dirty="0" smtClean="0">
                <a:solidFill>
                  <a:schemeClr val="bg1"/>
                </a:solidFill>
              </a:rPr>
              <a:t> het geld </a:t>
            </a:r>
            <a:r>
              <a:rPr lang="en-US" dirty="0" err="1" smtClean="0">
                <a:solidFill>
                  <a:schemeClr val="bg1"/>
                </a:solidFill>
              </a:rPr>
              <a:t>vandaan</a:t>
            </a:r>
            <a:r>
              <a:rPr lang="en-US" dirty="0" smtClean="0">
                <a:solidFill>
                  <a:schemeClr val="bg1"/>
                </a:solidFill>
              </a:rPr>
              <a:t>?</a:t>
            </a: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Mensen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betalen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belastingen</a:t>
            </a:r>
            <a:r>
              <a:rPr lang="en-US" dirty="0" smtClean="0">
                <a:solidFill>
                  <a:schemeClr val="bg1"/>
                </a:solidFill>
              </a:rPr>
              <a:t> en </a:t>
            </a:r>
            <a:r>
              <a:rPr lang="en-US" dirty="0" err="1" smtClean="0">
                <a:solidFill>
                  <a:schemeClr val="bg1"/>
                </a:solidFill>
              </a:rPr>
              <a:t>premies</a:t>
            </a: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</a:rPr>
              <a:t>Twee </a:t>
            </a:r>
            <a:r>
              <a:rPr lang="en-US" dirty="0" err="1" smtClean="0">
                <a:solidFill>
                  <a:schemeClr val="bg1"/>
                </a:solidFill>
              </a:rPr>
              <a:t>soorten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verzekeringen</a:t>
            </a: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mtClean="0">
                <a:solidFill>
                  <a:schemeClr val="bg1"/>
                </a:solidFill>
                <a:hlinkClick r:id="rId2"/>
              </a:rPr>
              <a:t>http</a:t>
            </a:r>
            <a:r>
              <a:rPr lang="en-US" dirty="0">
                <a:solidFill>
                  <a:schemeClr val="bg1"/>
                </a:solidFill>
                <a:hlinkClick r:id="rId2"/>
              </a:rPr>
              <a:t>://</a:t>
            </a:r>
            <a:r>
              <a:rPr lang="en-US" dirty="0" smtClean="0">
                <a:solidFill>
                  <a:schemeClr val="bg1"/>
                </a:solidFill>
                <a:hlinkClick r:id="rId2"/>
              </a:rPr>
              <a:t>www.youtube.com/watch?v=3l6ftIn8cM0</a:t>
            </a: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Vorige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week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Leerdoel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Hoofdstuk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6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Verzorgingsstaat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4 </a:t>
            </a:r>
            <a:r>
              <a:rPr lang="en-US" dirty="0" err="1">
                <a:solidFill>
                  <a:schemeClr val="bg1"/>
                </a:solidFill>
              </a:rPr>
              <a:t>Waar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komt</a:t>
            </a:r>
            <a:r>
              <a:rPr lang="en-US" dirty="0">
                <a:solidFill>
                  <a:schemeClr val="bg1"/>
                </a:solidFill>
              </a:rPr>
              <a:t> het geld </a:t>
            </a:r>
            <a:r>
              <a:rPr lang="en-US" dirty="0" err="1">
                <a:solidFill>
                  <a:schemeClr val="bg1"/>
                </a:solidFill>
              </a:rPr>
              <a:t>vandaan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 Twee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soorten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Sociale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voorziening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Volksverzekeringen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8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Werknemersverzekeringen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9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Verzorgingsstaat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duur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10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Oplossingen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overheid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11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Participatie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samenleving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12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Leerdoel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5519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Twee </a:t>
            </a:r>
            <a:r>
              <a:rPr lang="en-US" dirty="0" err="1">
                <a:solidFill>
                  <a:schemeClr val="bg1"/>
                </a:solidFill>
              </a:rPr>
              <a:t>soorten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verzekeringen</a:t>
            </a: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/>
                </a:solidFill>
              </a:rPr>
              <a:t>Werknemersverzekeringen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/>
                </a:solidFill>
              </a:rPr>
              <a:t>Betaalt</a:t>
            </a:r>
            <a:r>
              <a:rPr lang="en-US" dirty="0">
                <a:solidFill>
                  <a:schemeClr val="bg1"/>
                </a:solidFill>
              </a:rPr>
              <a:t> door de </a:t>
            </a:r>
            <a:r>
              <a:rPr lang="en-US" dirty="0" err="1">
                <a:solidFill>
                  <a:schemeClr val="bg1"/>
                </a:solidFill>
              </a:rPr>
              <a:t>werknemers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/>
                </a:solidFill>
              </a:rPr>
              <a:t>Volksverzekeringen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/>
                </a:solidFill>
              </a:rPr>
              <a:t>Betaalt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uit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belastingpot</a:t>
            </a:r>
            <a:endParaRPr lang="en-US" dirty="0">
              <a:solidFill>
                <a:schemeClr val="bg1"/>
              </a:solidFill>
            </a:endParaRPr>
          </a:p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Vorige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week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Leerdoel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Hoofdstuk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6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Verzorgingsstaat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Waar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komt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het geld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vandaan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r>
              <a:rPr lang="en-US" dirty="0">
                <a:solidFill>
                  <a:schemeClr val="bg1"/>
                </a:solidFill>
              </a:rPr>
              <a:t>5 Twee </a:t>
            </a:r>
            <a:r>
              <a:rPr lang="en-US" dirty="0" err="1">
                <a:solidFill>
                  <a:schemeClr val="bg1"/>
                </a:solidFill>
              </a:rPr>
              <a:t>soorten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verzekeringen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Sociale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voorziening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Volksverzekeringen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8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Werknemersverzekeringen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9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Verzorgingsstaat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duur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10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Oplossingen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overheid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11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Participatie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samenleving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12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Leerdoel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4983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dirty="0" err="1">
                <a:solidFill>
                  <a:schemeClr val="bg1"/>
                </a:solidFill>
              </a:rPr>
              <a:t>S</a:t>
            </a:r>
            <a:r>
              <a:rPr lang="en-US" dirty="0" err="1" smtClean="0">
                <a:solidFill>
                  <a:schemeClr val="bg1"/>
                </a:solidFill>
              </a:rPr>
              <a:t>ociale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voorziening</a:t>
            </a: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Bijstand</a:t>
            </a: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</a:rPr>
              <a:t>Je </a:t>
            </a:r>
            <a:r>
              <a:rPr lang="en-US" dirty="0" err="1" smtClean="0">
                <a:solidFill>
                  <a:schemeClr val="bg1"/>
                </a:solidFill>
              </a:rPr>
              <a:t>krijgt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alleen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bijstand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als</a:t>
            </a:r>
            <a:r>
              <a:rPr lang="en-US" dirty="0" smtClean="0">
                <a:solidFill>
                  <a:schemeClr val="bg1"/>
                </a:solidFill>
              </a:rPr>
              <a:t> je </a:t>
            </a:r>
            <a:r>
              <a:rPr lang="en-US" dirty="0" err="1" smtClean="0">
                <a:solidFill>
                  <a:schemeClr val="bg1"/>
                </a:solidFill>
              </a:rPr>
              <a:t>geen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andere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mogelijkheid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hebt</a:t>
            </a:r>
            <a:r>
              <a:rPr lang="en-US" dirty="0" smtClean="0">
                <a:solidFill>
                  <a:schemeClr val="bg1"/>
                </a:solidFill>
              </a:rPr>
              <a:t> om </a:t>
            </a:r>
            <a:r>
              <a:rPr lang="en-US" dirty="0" err="1" smtClean="0">
                <a:solidFill>
                  <a:schemeClr val="bg1"/>
                </a:solidFill>
              </a:rPr>
              <a:t>aan</a:t>
            </a:r>
            <a:r>
              <a:rPr lang="en-US" dirty="0" smtClean="0">
                <a:solidFill>
                  <a:schemeClr val="bg1"/>
                </a:solidFill>
              </a:rPr>
              <a:t> geld </a:t>
            </a:r>
            <a:r>
              <a:rPr lang="en-US" dirty="0" err="1" smtClean="0">
                <a:solidFill>
                  <a:schemeClr val="bg1"/>
                </a:solidFill>
              </a:rPr>
              <a:t>te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komen</a:t>
            </a: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Bijzondere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Bijstand</a:t>
            </a: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Waarmee</a:t>
            </a:r>
            <a:r>
              <a:rPr lang="en-US" dirty="0" smtClean="0">
                <a:solidFill>
                  <a:schemeClr val="bg1"/>
                </a:solidFill>
              </a:rPr>
              <a:t> je extra of </a:t>
            </a:r>
            <a:r>
              <a:rPr lang="en-US" dirty="0" err="1" smtClean="0">
                <a:solidFill>
                  <a:schemeClr val="bg1"/>
                </a:solidFill>
              </a:rPr>
              <a:t>hoge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kosten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kunt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betalen</a:t>
            </a: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  <a:hlinkClick r:id="rId2"/>
              </a:rPr>
              <a:t>http</a:t>
            </a:r>
            <a:r>
              <a:rPr lang="en-US" dirty="0">
                <a:solidFill>
                  <a:schemeClr val="bg1"/>
                </a:solidFill>
                <a:hlinkClick r:id="rId2"/>
              </a:rPr>
              <a:t>://</a:t>
            </a:r>
            <a:r>
              <a:rPr lang="en-US" dirty="0" smtClean="0">
                <a:solidFill>
                  <a:schemeClr val="bg1"/>
                </a:solidFill>
                <a:hlinkClick r:id="rId2"/>
              </a:rPr>
              <a:t>www.youtube.com/watch?v=Zsfm8GLWDcA</a:t>
            </a: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Vorige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week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Leerdoel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Hoofdstuk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6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Verzorgingsstaat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Waar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komt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het geld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vandaan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 Twee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soorten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6 </a:t>
            </a:r>
            <a:r>
              <a:rPr lang="en-US" dirty="0" err="1">
                <a:solidFill>
                  <a:schemeClr val="bg1"/>
                </a:solidFill>
              </a:rPr>
              <a:t>Sociale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voorziening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Volksverzekeringen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8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Werknemersverzekeringen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9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Verzorgingsstaat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duur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10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Oplossingen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overheid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11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Participatie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samenleving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12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Leerdoel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924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 err="1" smtClean="0">
                <a:solidFill>
                  <a:schemeClr val="bg1"/>
                </a:solidFill>
              </a:rPr>
              <a:t>Volksverzekeringen</a:t>
            </a:r>
            <a:endParaRPr lang="en-US" sz="36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36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600" dirty="0" err="1" smtClean="0">
                <a:solidFill>
                  <a:schemeClr val="bg1"/>
                </a:solidFill>
              </a:rPr>
              <a:t>Kinderbijslag</a:t>
            </a:r>
            <a:endParaRPr lang="en-US" sz="36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sz="3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600" dirty="0" err="1" smtClean="0">
                <a:solidFill>
                  <a:schemeClr val="bg1"/>
                </a:solidFill>
              </a:rPr>
              <a:t>Ouderenpensioen</a:t>
            </a:r>
            <a:r>
              <a:rPr lang="en-US" sz="3600" dirty="0" smtClean="0">
                <a:solidFill>
                  <a:schemeClr val="bg1"/>
                </a:solidFill>
              </a:rPr>
              <a:t> (AOW)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Vorige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week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Leerdoel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Hoofdstuk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6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Verzorgingsstaat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Waar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komt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het geld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vandaan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 Twee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soorten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Sociale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voorziening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7 </a:t>
            </a:r>
            <a:r>
              <a:rPr lang="en-US" dirty="0" err="1">
                <a:solidFill>
                  <a:schemeClr val="bg1"/>
                </a:solidFill>
              </a:rPr>
              <a:t>Volksverzekeringen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8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Werknemersverzekeringen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9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Verzorgingsstaat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duur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10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Oplossingen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overheid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11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Participatie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samenleving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12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Leerdoel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14371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Werknemersverzekering</a:t>
            </a: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Werkloosheidsuitkering</a:t>
            </a:r>
            <a:r>
              <a:rPr lang="en-US" dirty="0" smtClean="0">
                <a:solidFill>
                  <a:schemeClr val="bg1"/>
                </a:solidFill>
              </a:rPr>
              <a:t>  WW</a:t>
            </a: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Ziektewetuitkering</a:t>
            </a:r>
            <a:r>
              <a:rPr lang="en-US" dirty="0" smtClean="0">
                <a:solidFill>
                  <a:schemeClr val="bg1"/>
                </a:solidFill>
              </a:rPr>
              <a:t> ZW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Arbeidsongeschikt</a:t>
            </a:r>
            <a:r>
              <a:rPr lang="en-US" dirty="0" smtClean="0">
                <a:solidFill>
                  <a:schemeClr val="bg1"/>
                </a:solidFill>
              </a:rPr>
              <a:t> WIA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Vorige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week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Leerdoel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Hoofdstuk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6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Verzorgingsstaat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Waar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komt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het geld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vandaan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 Twee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soorten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Sociale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voorziening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Volksverzekeringen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8 </a:t>
            </a:r>
            <a:r>
              <a:rPr lang="en-US" dirty="0" err="1">
                <a:solidFill>
                  <a:schemeClr val="bg1"/>
                </a:solidFill>
              </a:rPr>
              <a:t>Werknemersverzekeringen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9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Verzorgingsstaat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duur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10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Oplossingen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overheid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11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Participatie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samenleving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12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Leerdoel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1385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Verzorgingsstaat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duur</a:t>
            </a:r>
            <a:r>
              <a:rPr lang="en-US" dirty="0" smtClean="0">
                <a:solidFill>
                  <a:schemeClr val="bg1"/>
                </a:solidFill>
              </a:rPr>
              <a:t>?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Arbeidsongeschiktheid</a:t>
            </a: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Vergrijzing</a:t>
            </a:r>
            <a:endParaRPr lang="en-US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Fraude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Vorige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week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Leerdoel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Hoofdstuk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6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Verzorgingsstaat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Waar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komt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het geld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vandaan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 Twee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soorten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Sociale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voorziening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Volksverzekeringen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8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Werknemersverzekeringen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9 </a:t>
            </a:r>
            <a:r>
              <a:rPr lang="en-US" dirty="0" err="1">
                <a:solidFill>
                  <a:schemeClr val="bg1"/>
                </a:solidFill>
              </a:rPr>
              <a:t>Verzorgingsstaat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duur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10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Oplossingen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overheid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11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Participatie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samenleving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12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Leerdoel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31161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646</Words>
  <Application>Microsoft Office PowerPoint</Application>
  <PresentationFormat>Diavoorstelling (4:3)</PresentationFormat>
  <Paragraphs>228</Paragraphs>
  <Slides>12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3" baseType="lpstr"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Eveline van de Leur</dc:creator>
  <cp:lastModifiedBy>Robin</cp:lastModifiedBy>
  <cp:revision>15</cp:revision>
  <dcterms:created xsi:type="dcterms:W3CDTF">2014-06-05T09:05:28Z</dcterms:created>
  <dcterms:modified xsi:type="dcterms:W3CDTF">2014-06-11T21:05:31Z</dcterms:modified>
</cp:coreProperties>
</file>